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1" r:id="rId2"/>
    <p:sldId id="350" r:id="rId3"/>
    <p:sldId id="351" r:id="rId4"/>
    <p:sldId id="352" r:id="rId5"/>
    <p:sldId id="353" r:id="rId6"/>
    <p:sldId id="356" r:id="rId7"/>
    <p:sldId id="355" r:id="rId8"/>
  </p:sldIdLst>
  <p:sldSz cx="9144000" cy="6858000" type="screen4x3"/>
  <p:notesSz cx="6954838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rzawa, Elizabeth" initials="E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75240" autoAdjust="0"/>
  </p:normalViewPr>
  <p:slideViewPr>
    <p:cSldViewPr snapToGrid="0" snapToObjects="1">
      <p:cViewPr>
        <p:scale>
          <a:sx n="63" d="100"/>
          <a:sy n="63" d="100"/>
        </p:scale>
        <p:origin x="-166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1812" y="-90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5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30A30A0-BC6B-4354-87A7-05306AB434B9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5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718F31F-3F6A-4403-B3CD-DE99051CF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62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22" tIns="46461" rIns="92922" bIns="464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5" y="0"/>
            <a:ext cx="3013763" cy="465455"/>
          </a:xfrm>
          <a:prstGeom prst="rect">
            <a:avLst/>
          </a:prstGeom>
        </p:spPr>
        <p:txBody>
          <a:bodyPr vert="horz" lIns="92922" tIns="46461" rIns="92922" bIns="46461" rtlCol="0"/>
          <a:lstStyle>
            <a:lvl1pPr algn="r">
              <a:defRPr sz="1200"/>
            </a:lvl1pPr>
          </a:lstStyle>
          <a:p>
            <a:fld id="{86F05D6D-6662-4C08-86EE-63D4043314AC}" type="datetimeFigureOut">
              <a:rPr lang="en-US" smtClean="0"/>
              <a:t>9/15/17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2" tIns="46461" rIns="92922" bIns="464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22" tIns="46461" rIns="92922" bIns="464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22" tIns="46461" rIns="92922" bIns="464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5" y="8842030"/>
            <a:ext cx="3013763" cy="465455"/>
          </a:xfrm>
          <a:prstGeom prst="rect">
            <a:avLst/>
          </a:prstGeom>
        </p:spPr>
        <p:txBody>
          <a:bodyPr vert="horz" lIns="92922" tIns="46461" rIns="92922" bIns="46461" rtlCol="0" anchor="b"/>
          <a:lstStyle>
            <a:lvl1pPr algn="r">
              <a:defRPr sz="1200"/>
            </a:lvl1pPr>
          </a:lstStyle>
          <a:p>
            <a:fld id="{375C477F-8A6E-42D1-84CE-50D547A16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talk is for the</a:t>
            </a:r>
            <a:r>
              <a:rPr lang="en-US" baseline="0" dirty="0" smtClean="0"/>
              <a:t> Summit on Technology and Healthcare, so I’ve started with a slide showing how technology advances </a:t>
            </a:r>
            <a:r>
              <a:rPr lang="en-US" baseline="0" dirty="0" err="1" smtClean="0"/>
              <a:t>healthcaare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Jennifer </a:t>
            </a:r>
            <a:r>
              <a:rPr lang="en-US" baseline="0" dirty="0" err="1" smtClean="0"/>
              <a:t>Doudna</a:t>
            </a:r>
            <a:r>
              <a:rPr lang="en-US" baseline="0" dirty="0" smtClean="0"/>
              <a:t> invented the gene splicing technology, </a:t>
            </a:r>
            <a:r>
              <a:rPr lang="en-US" baseline="0" dirty="0" err="1" smtClean="0"/>
              <a:t>Crispr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Dr. John Tisdale has used the technology to make a breakthrough in healthcare.  He has found a way to cure Sickle Cell disease, which previously had no cure and caused those afflicted to suffer terrible pain and shortened life spans.  I believe he has cured 60 people so far at the National Institutes of Health.  The patient shown above is </a:t>
            </a:r>
            <a:r>
              <a:rPr lang="en-US" baseline="0" dirty="0" err="1" smtClean="0"/>
              <a:t>Diedre</a:t>
            </a:r>
            <a:r>
              <a:rPr lang="en-US" baseline="0" dirty="0" smtClean="0"/>
              <a:t> Williams, who lives in Round Rock, and who is cured.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77F-8A6E-42D1-84CE-50D547A16B5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engineers, we can all contribute to advancing technology for</a:t>
            </a:r>
            <a:r>
              <a:rPr lang="en-US" baseline="0" dirty="0" smtClean="0"/>
              <a:t> humanity.</a:t>
            </a:r>
          </a:p>
          <a:p>
            <a:r>
              <a:rPr lang="en-US" baseline="0" dirty="0" smtClean="0"/>
              <a:t>Here a group of IEEE volunteers built solar powered, movable systems to help communities get electricity in Haiti after their earthquake.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77F-8A6E-42D1-84CE-50D547A16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4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group of IEEE volunteers</a:t>
            </a:r>
            <a:r>
              <a:rPr lang="en-US" baseline="0" dirty="0" smtClean="0"/>
              <a:t> helps small villages (which have previously had no electricity) to get electricity, through the use of small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77F-8A6E-42D1-84CE-50D547A16B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9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group of IEEE Volunteers has conceived</a:t>
            </a:r>
            <a:r>
              <a:rPr lang="en-US" baseline="0" dirty="0" smtClean="0"/>
              <a:t> the idea of a truck that can serve communities devastated by floods and hurricanes.</a:t>
            </a:r>
          </a:p>
          <a:p>
            <a:r>
              <a:rPr lang="en-US" baseline="0" dirty="0" smtClean="0"/>
              <a:t>They have partnered with the Red Cross.</a:t>
            </a:r>
          </a:p>
          <a:p>
            <a:r>
              <a:rPr lang="en-US" baseline="0" dirty="0" smtClean="0"/>
              <a:t>The Red Cross often uses the MOVE truck as its first “office” in a disaster area, until they can obtain a real office.  </a:t>
            </a:r>
          </a:p>
          <a:p>
            <a:r>
              <a:rPr lang="en-US" baseline="0" dirty="0" smtClean="0"/>
              <a:t>The MOVE truck supplies communications and power, providing battery recharging for local victims of disasters a way to recharge their devices.</a:t>
            </a:r>
          </a:p>
          <a:p>
            <a:r>
              <a:rPr lang="en-US" baseline="0" dirty="0" smtClean="0"/>
              <a:t>This is a picture of the MOVE truck on the way to Hurricane Harvey.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77F-8A6E-42D1-84CE-50D547A16B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6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picture of workers configuring systems during Hurricane Harvey.  They are in a parking garage. They later had to move because</a:t>
            </a:r>
            <a:r>
              <a:rPr lang="en-US" baseline="0" dirty="0" smtClean="0"/>
              <a:t> it got flooded.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77F-8A6E-42D1-84CE-50D547A16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when disaster strikes, cell towers are</a:t>
            </a:r>
            <a:r>
              <a:rPr lang="en-US" baseline="0" dirty="0" smtClean="0"/>
              <a:t> knocked out, making it difficult for first responders to get people in need.  One of our engineers in North Texas has come up with a plan to attach cell towers to drones, allowing service to be sent it to </a:t>
            </a:r>
            <a:r>
              <a:rPr lang="en-US" baseline="0" dirty="0" err="1" smtClean="0"/>
              <a:t>whereever</a:t>
            </a:r>
            <a:r>
              <a:rPr lang="en-US" baseline="0" dirty="0" smtClean="0"/>
              <a:t> it is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77F-8A6E-42D1-84CE-50D547A16B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7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call to action.</a:t>
            </a:r>
          </a:p>
          <a:p>
            <a:r>
              <a:rPr lang="en-US" dirty="0" smtClean="0"/>
              <a:t>What do our members want to do?  We can do something big!</a:t>
            </a:r>
          </a:p>
          <a:p>
            <a:r>
              <a:rPr lang="en-US" dirty="0" smtClean="0"/>
              <a:t>We’ll have multiple meetings to discuss this and make a selection on 9/19.</a:t>
            </a:r>
          </a:p>
          <a:p>
            <a:endParaRPr lang="en-US" dirty="0" smtClean="0"/>
          </a:p>
          <a:p>
            <a:r>
              <a:rPr lang="en-US" dirty="0" smtClean="0"/>
              <a:t>We will then announce our</a:t>
            </a:r>
            <a:r>
              <a:rPr lang="en-US" baseline="0" dirty="0" smtClean="0"/>
              <a:t> plans on IEEE Day, Oct 3.</a:t>
            </a:r>
          </a:p>
          <a:p>
            <a:r>
              <a:rPr lang="en-US" baseline="0" dirty="0" smtClean="0"/>
              <a:t>That will be our chance to enlist people who are interested and kick off the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477F-8A6E-42D1-84CE-50D547A16B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8" y="2809875"/>
            <a:ext cx="9177064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9"/>
          <a:stretch/>
        </p:blipFill>
        <p:spPr>
          <a:xfrm>
            <a:off x="2284726" y="-2447"/>
            <a:ext cx="2268754" cy="2814775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Placeholder 32" descr="ISP209388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4581362" y="-1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3"/>
          <a:stretch/>
        </p:blipFill>
        <p:spPr>
          <a:xfrm>
            <a:off x="6895241" y="5436"/>
            <a:ext cx="2251510" cy="27983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27277"/>
          <a:stretch/>
        </p:blipFill>
        <p:spPr>
          <a:xfrm>
            <a:off x="-1165" y="0"/>
            <a:ext cx="22701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3CAFC-F943-46E9-A160-340737405FE2}" type="datetime1">
              <a:rPr lang="en-US" smtClean="0"/>
              <a:t>9/15/17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946EA-E696-41B1-8708-6545F7F22DF5}" type="datetime1">
              <a:rPr lang="en-US" smtClean="0"/>
              <a:t>9/15/17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8B46-F214-4E28-9DA6-8F85C80590A1}" type="datetime1">
              <a:rPr lang="en-US" smtClean="0"/>
              <a:t>9/15/17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84CC-009D-4D31-BDAD-4C3816C4057D}" type="datetime1">
              <a:rPr lang="en-US" smtClean="0"/>
              <a:t>9/15/17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B082B-E489-4008-B9CF-E42E830440A6}" type="datetime1">
              <a:rPr lang="en-US" smtClean="0"/>
              <a:t>9/15/17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EC7D-A92A-4EF8-9C0E-184084F847C5}" type="datetime1">
              <a:rPr lang="en-US" smtClean="0"/>
              <a:t>9/15/17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5874" y="1349375"/>
            <a:ext cx="9128126" cy="5508625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A6A95-DDD0-4916-9784-E3F258FA2231}" type="datetime1">
              <a:rPr lang="en-US" smtClean="0"/>
              <a:t>9/15/17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47638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334881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jennifer-doudna2-750xx1200-1597-0-20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-147638"/>
            <a:ext cx="2135490" cy="2841625"/>
          </a:xfrm>
          <a:prstGeom prst="rect">
            <a:avLst/>
          </a:prstGeom>
        </p:spPr>
      </p:pic>
      <p:pic>
        <p:nvPicPr>
          <p:cNvPr id="3" name="Picture 2" descr="crisp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6137" y="690778"/>
            <a:ext cx="3157836" cy="1776283"/>
          </a:xfrm>
          <a:prstGeom prst="rect">
            <a:avLst/>
          </a:prstGeom>
        </p:spPr>
      </p:pic>
      <p:pic>
        <p:nvPicPr>
          <p:cNvPr id="4" name="Picture 3" descr="tisdale2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r="40473"/>
          <a:stretch/>
        </p:blipFill>
        <p:spPr>
          <a:xfrm>
            <a:off x="3685373" y="-147638"/>
            <a:ext cx="2681956" cy="2904243"/>
          </a:xfrm>
          <a:prstGeom prst="rect">
            <a:avLst/>
          </a:prstGeom>
        </p:spPr>
      </p:pic>
      <p:pic>
        <p:nvPicPr>
          <p:cNvPr id="11" name="Picture 10" descr="TisdaleWilliams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5" t="18220" r="24844" b="15783"/>
          <a:stretch/>
        </p:blipFill>
        <p:spPr>
          <a:xfrm>
            <a:off x="6367328" y="-147638"/>
            <a:ext cx="2740160" cy="29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47638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jennifer-doudna2-750xx1200-1597-0-20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-147638"/>
            <a:ext cx="2135490" cy="2841625"/>
          </a:xfrm>
          <a:prstGeom prst="rect">
            <a:avLst/>
          </a:prstGeom>
        </p:spPr>
      </p:pic>
      <p:pic>
        <p:nvPicPr>
          <p:cNvPr id="3" name="Picture 2" descr="crisp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6137" y="690778"/>
            <a:ext cx="3157836" cy="1776283"/>
          </a:xfrm>
          <a:prstGeom prst="rect">
            <a:avLst/>
          </a:prstGeom>
        </p:spPr>
      </p:pic>
      <p:pic>
        <p:nvPicPr>
          <p:cNvPr id="4" name="Picture 3" descr="tisdale2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r="40473"/>
          <a:stretch/>
        </p:blipFill>
        <p:spPr>
          <a:xfrm>
            <a:off x="3685373" y="-147638"/>
            <a:ext cx="2681956" cy="2904243"/>
          </a:xfrm>
          <a:prstGeom prst="rect">
            <a:avLst/>
          </a:prstGeom>
        </p:spPr>
      </p:pic>
      <p:pic>
        <p:nvPicPr>
          <p:cNvPr id="11" name="Picture 10" descr="TisdaleWilliams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5" t="18220" r="24844" b="15783"/>
          <a:stretch/>
        </p:blipFill>
        <p:spPr>
          <a:xfrm>
            <a:off x="6367328" y="-147638"/>
            <a:ext cx="2740160" cy="29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8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C347F-3BA4-4A71-AA9B-4FFBA2F9B2D4}" type="datetime1">
              <a:rPr lang="en-US" smtClean="0"/>
              <a:t>9/15/17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D6A6-5AD8-4BE0-A20C-D44CE6FB0DBD}" type="datetime1">
              <a:rPr lang="en-US" smtClean="0"/>
              <a:t>9/15/17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8057-B316-4AB9-97CD-C013DBDDE5D7}" type="datetime1">
              <a:rPr lang="en-US" smtClean="0"/>
              <a:t>9/15/17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2987-6706-4FCA-9345-BD214A152680}" type="datetime1">
              <a:rPr lang="en-US" smtClean="0"/>
              <a:t>9/15/17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9156E-2E8F-493A-9C65-6FE38EDDD6F6}" type="datetime1">
              <a:rPr lang="en-US" smtClean="0"/>
              <a:t>9/15/17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2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732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702" r:id="rId17"/>
    <p:sldLayoutId id="2147483705" r:id="rId1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500" dirty="0" smtClean="0"/>
              <a:t>IEEE “Advancing Technology </a:t>
            </a:r>
            <a:br>
              <a:rPr lang="en-US" sz="3500" dirty="0" smtClean="0"/>
            </a:br>
            <a:r>
              <a:rPr lang="en-US" sz="3500" dirty="0" smtClean="0"/>
              <a:t>For Humanity”</a:t>
            </a:r>
            <a:endParaRPr lang="en-US" sz="3500" dirty="0"/>
          </a:p>
        </p:txBody>
      </p:sp>
      <p:sp>
        <p:nvSpPr>
          <p:cNvPr id="12" name="Subtitle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3600" b="1" dirty="0" smtClean="0"/>
              <a:t>Central Texas Section Humanitarian Project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b="1" dirty="0"/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3200" b="1" dirty="0" smtClean="0"/>
              <a:t>Leslie Martinich</a:t>
            </a:r>
          </a:p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3200" b="1" dirty="0" smtClean="0"/>
              <a:t>IEEE CTS Chair</a:t>
            </a:r>
          </a:p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sz="3200" b="1" dirty="0" smtClean="0"/>
              <a:t>September 16, 2017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9852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124" y="134938"/>
            <a:ext cx="8778875" cy="1076325"/>
          </a:xfrm>
        </p:spPr>
        <p:txBody>
          <a:bodyPr/>
          <a:lstStyle/>
          <a:p>
            <a:r>
              <a:rPr lang="en-US" dirty="0" smtClean="0"/>
              <a:t>IEEE Members Helping Communities</a:t>
            </a:r>
            <a:endParaRPr lang="en-US" dirty="0"/>
          </a:p>
        </p:txBody>
      </p:sp>
      <p:pic>
        <p:nvPicPr>
          <p:cNvPr id="6" name="Picture Placeholder 5" descr="2.The-First-IEEE-CSI-Sirona-SunBlazer-e1415652754856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942DB186-ED04-5C4C-B3C5-0B410677D56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874" y="6027003"/>
            <a:ext cx="698500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The first IEEE CSI-</a:t>
            </a:r>
            <a:r>
              <a:rPr lang="en-US" sz="2400" dirty="0" err="1"/>
              <a:t>Sirona</a:t>
            </a:r>
            <a:r>
              <a:rPr lang="en-US" sz="2400" dirty="0"/>
              <a:t> </a:t>
            </a:r>
            <a:r>
              <a:rPr lang="en-US" sz="2400" dirty="0" err="1"/>
              <a:t>SunBlazer</a:t>
            </a:r>
            <a:r>
              <a:rPr lang="en-US" sz="2400" dirty="0"/>
              <a:t> being installed in St. </a:t>
            </a:r>
            <a:r>
              <a:rPr lang="en-US" sz="2400" dirty="0" err="1"/>
              <a:t>Étiènne</a:t>
            </a:r>
            <a:r>
              <a:rPr lang="en-US" sz="2400" dirty="0"/>
              <a:t>, Haiti – 2011</a:t>
            </a:r>
          </a:p>
        </p:txBody>
      </p:sp>
    </p:spTree>
    <p:extLst>
      <p:ext uri="{BB962C8B-B14F-4D97-AF65-F5344CB8AC3E}">
        <p14:creationId xmlns:p14="http://schemas.microsoft.com/office/powerpoint/2010/main" val="95822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Electricity to Remote Villages</a:t>
            </a:r>
            <a:endParaRPr lang="en-US" dirty="0"/>
          </a:p>
        </p:txBody>
      </p:sp>
      <p:pic>
        <p:nvPicPr>
          <p:cNvPr id="4" name="Picture Placeholder 3" descr="Screen Shot 2017-09-02 at 3.38.53 PM.pn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r="171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624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4938"/>
            <a:ext cx="8778875" cy="1076325"/>
          </a:xfrm>
        </p:spPr>
        <p:txBody>
          <a:bodyPr/>
          <a:lstStyle/>
          <a:p>
            <a:r>
              <a:rPr lang="en-US" dirty="0" smtClean="0"/>
              <a:t>Partner with Red Cross to Provide Power and Battery Charging Stations</a:t>
            </a:r>
            <a:endParaRPr lang="en-US" dirty="0"/>
          </a:p>
        </p:txBody>
      </p:sp>
      <p:pic>
        <p:nvPicPr>
          <p:cNvPr id="4" name="Picture Placeholder 3" descr="RainHoustonv3.pn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r="8573"/>
          <a:stretch>
            <a:fillRect/>
          </a:stretch>
        </p:blipFill>
        <p:spPr>
          <a:xfrm>
            <a:off x="15874" y="1349375"/>
            <a:ext cx="9128126" cy="5508625"/>
          </a:xfrm>
        </p:spPr>
      </p:pic>
    </p:spTree>
    <p:extLst>
      <p:ext uri="{BB962C8B-B14F-4D97-AF65-F5344CB8AC3E}">
        <p14:creationId xmlns:p14="http://schemas.microsoft.com/office/powerpoint/2010/main" val="276377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4938"/>
            <a:ext cx="8778875" cy="1076325"/>
          </a:xfrm>
        </p:spPr>
        <p:txBody>
          <a:bodyPr/>
          <a:lstStyle/>
          <a:p>
            <a:r>
              <a:rPr lang="en-US" dirty="0" smtClean="0"/>
              <a:t>Partner with Red Cross to Provide Power and Battery Charging Stations</a:t>
            </a:r>
            <a:endParaRPr lang="en-US" dirty="0"/>
          </a:p>
        </p:txBody>
      </p:sp>
      <p:pic>
        <p:nvPicPr>
          <p:cNvPr id="5" name="Picture Placeholder 4" descr="21167107_1895377114114841_4220540239366854299_o.pn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65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Drones and Cell Towers</a:t>
            </a:r>
            <a:endParaRPr lang="en-US" dirty="0"/>
          </a:p>
        </p:txBody>
      </p:sp>
      <p:pic>
        <p:nvPicPr>
          <p:cNvPr id="4" name="Picture Placeholder 3" descr="Flying Cell Towers.jpe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8" b="9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139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With the Support of IEEE</a:t>
            </a:r>
            <a:br>
              <a:rPr lang="en-US" dirty="0" smtClean="0"/>
            </a:br>
            <a:r>
              <a:rPr lang="en-US" dirty="0" smtClean="0"/>
              <a:t>We Can Do Something AWESOME!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What Would </a:t>
            </a:r>
            <a:r>
              <a:rPr lang="en-US" b="1" dirty="0" smtClean="0"/>
              <a:t>YOU</a:t>
            </a:r>
            <a:r>
              <a:rPr lang="en-US" dirty="0" smtClean="0"/>
              <a:t> Like to Do???</a:t>
            </a:r>
          </a:p>
          <a:p>
            <a:r>
              <a:rPr lang="en-US" dirty="0" smtClean="0"/>
              <a:t>Join us to decide on a project!</a:t>
            </a:r>
          </a:p>
          <a:p>
            <a:pPr lvl="1"/>
            <a:r>
              <a:rPr lang="en-US" dirty="0" smtClean="0"/>
              <a:t>9</a:t>
            </a:r>
            <a:r>
              <a:rPr lang="en-US" dirty="0" smtClean="0"/>
              <a:t>/19 Women in Engineering Book Club at Cirrus Logic</a:t>
            </a:r>
          </a:p>
          <a:p>
            <a:r>
              <a:rPr lang="en-US" dirty="0" smtClean="0"/>
              <a:t>We’ll announce plans on IEEE Day, Oct 3</a:t>
            </a:r>
          </a:p>
          <a:p>
            <a:pPr marL="868362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  <a:p>
            <a:pPr marL="163512" indent="0">
              <a:buNone/>
            </a:pPr>
            <a:r>
              <a:rPr lang="en-US" dirty="0"/>
              <a:t>Contact me: Leslie Martinich </a:t>
            </a:r>
            <a:r>
              <a:rPr lang="en-US" dirty="0" err="1"/>
              <a:t>lmartinich@ieee.org</a:t>
            </a:r>
            <a:endParaRPr lang="en-US" dirty="0"/>
          </a:p>
          <a:p>
            <a:pPr marL="411162" lvl="1" indent="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5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9706</TotalTime>
  <Words>551</Words>
  <Application>Microsoft Macintosh PowerPoint</Application>
  <PresentationFormat>On-screen Show (4:3)</PresentationFormat>
  <Paragraphs>49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ieee_presentation_template_tagline</vt:lpstr>
      <vt:lpstr>IEEE “Advancing Technology  For Humanity”</vt:lpstr>
      <vt:lpstr>IEEE Members Helping Communities</vt:lpstr>
      <vt:lpstr>Providing Electricity to Remote Villages</vt:lpstr>
      <vt:lpstr>Partner with Red Cross to Provide Power and Battery Charging Stations</vt:lpstr>
      <vt:lpstr>Partner with Red Cross to Provide Power and Battery Charging Stations</vt:lpstr>
      <vt:lpstr>Drones and Cell Towers</vt:lpstr>
      <vt:lpstr>With the Support of IEEE We Can Do Something AWESOME!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Leslie Martinich</cp:lastModifiedBy>
  <cp:revision>361</cp:revision>
  <cp:lastPrinted>2016-07-18T20:14:41Z</cp:lastPrinted>
  <dcterms:created xsi:type="dcterms:W3CDTF">2012-11-14T18:53:32Z</dcterms:created>
  <dcterms:modified xsi:type="dcterms:W3CDTF">2017-09-16T00:11:52Z</dcterms:modified>
</cp:coreProperties>
</file>